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embeddedFontLst>
    <p:embeddedFont>
      <p:font typeface="Quattrocento Sans" panose="020B0502050000020003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226" userDrawn="1">
          <p15:clr>
            <a:srgbClr val="A4A3A4"/>
          </p15:clr>
        </p15:guide>
        <p15:guide id="2" pos="5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AEFF64D-A40F-447E-978F-26445DD719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226"/>
        <p:guide pos="513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019858a83_0_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a019858a83_0_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2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 for your attention. This project reflects my goal to make personal finance management smarter, simpler, and more accessible for everyone.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019858a8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a019858a8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4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29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29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2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00000"/>
            </a:gs>
          </a:gsLst>
          <a:lin ang="0" scaled="0"/>
        </a:grad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325245" y="304800"/>
            <a:ext cx="9549130" cy="4525010"/>
          </a:xfrm>
          <a:prstGeom prst="rect">
            <a:avLst/>
          </a:prstGeom>
          <a:gradFill>
            <a:gsLst>
              <a:gs pos="0">
                <a:srgbClr val="5A51B2"/>
              </a:gs>
              <a:gs pos="85000">
                <a:schemeClr val="accent5"/>
              </a:gs>
              <a:gs pos="100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        </a:t>
            </a:r>
            <a:br>
              <a:rPr lang="en-US" sz="4800">
                <a:solidFill>
                  <a:schemeClr val="lt1"/>
                </a:solidFill>
              </a:rPr>
            </a:br>
            <a:br>
              <a:rPr lang="en-US" sz="4800">
                <a:solidFill>
                  <a:schemeClr val="lt1"/>
                </a:solidFill>
              </a:rPr>
            </a:br>
            <a:r>
              <a:rPr lang="en-US" sz="4800">
                <a:solidFill>
                  <a:schemeClr val="lt1"/>
                </a:solidFill>
              </a:rPr>
              <a:t>AI Expense Tracker — Smart Financial Management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210945" y="4841240"/>
            <a:ext cx="2611120" cy="150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90204"/>
              <a:buNone/>
            </a:pPr>
            <a:r>
              <a:rPr lang="en-US" sz="2000" b="0" i="1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Team members: </a:t>
            </a:r>
            <a:endParaRPr sz="2000" b="0" i="1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90204"/>
              <a:buAutoNum type="arabicPeriod"/>
            </a:pPr>
            <a:r>
              <a:rPr lang="en-US" sz="2000" b="0" i="1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1. Nem Sothea</a:t>
            </a:r>
            <a:endParaRPr sz="2000" b="0" i="1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90204"/>
              <a:buAutoNum type="arabicPeriod"/>
            </a:pPr>
            <a:r>
              <a:rPr lang="en-US" sz="2000" b="0" i="1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2. Suon Pisey</a:t>
            </a:r>
            <a:endParaRPr sz="2000" b="0" i="1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90204"/>
              <a:buAutoNum type="arabicPeriod"/>
            </a:pPr>
            <a:r>
              <a:rPr lang="en-US" sz="2000" b="0" i="1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3. Sourn Savourn</a:t>
            </a:r>
            <a:endParaRPr sz="2000" b="0" i="1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90204"/>
              <a:buAutoNum type="arabicPeriod"/>
            </a:pPr>
            <a:r>
              <a:rPr lang="en-US" sz="2000" b="0" i="1" u="none" strike="noStrike" cap="none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4. Oun Sreynich</a:t>
            </a:r>
            <a:endParaRPr sz="2000" b="0" i="1" u="none" strike="noStrike" cap="none">
              <a:solidFill>
                <a:schemeClr val="lt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  <p:pic>
        <p:nvPicPr>
          <p:cNvPr id="90" name="Google Shape;90;p1" descr="AI Expense"/>
          <p:cNvPicPr preferRelativeResize="0"/>
          <p:nvPr/>
        </p:nvPicPr>
        <p:blipFill rotWithShape="1">
          <a:blip r:embed="rId1"/>
          <a:srcRect l="6716" r="8146"/>
          <a:stretch>
            <a:fillRect/>
          </a:stretch>
        </p:blipFill>
        <p:spPr>
          <a:xfrm>
            <a:off x="5019675" y="404495"/>
            <a:ext cx="2117090" cy="212852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838200" y="365125"/>
            <a:ext cx="1079055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5) Process Flow — Web Application</a:t>
            </a:r>
            <a:r>
              <a:rPr lang="en-US" sz="2400" b="1">
                <a:solidFill>
                  <a:schemeClr val="lt1"/>
                </a:solidFill>
              </a:rPr>
              <a:t>(</a:t>
            </a:r>
            <a:r>
              <a:rPr lang="en-US" sz="2400" b="1">
                <a:solidFill>
                  <a:schemeClr val="lt1"/>
                </a:solidFill>
              </a:rPr>
              <a:t>diagram)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6" name="Google Shape;146;p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6563" y="1691005"/>
            <a:ext cx="10598885" cy="486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019858a83_0_7"/>
          <p:cNvSpPr txBox="1"/>
          <p:nvPr>
            <p:ph type="title"/>
          </p:nvPr>
        </p:nvSpPr>
        <p:spPr>
          <a:xfrm>
            <a:off x="838200" y="365125"/>
            <a:ext cx="107907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5) Process Flow — Web Application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2" name="Google Shape;152;g3a019858a83_0_7"/>
          <p:cNvSpPr txBox="1"/>
          <p:nvPr>
            <p:ph type="body" idx="1"/>
          </p:nvPr>
        </p:nvSpPr>
        <p:spPr>
          <a:xfrm>
            <a:off x="838200" y="1691005"/>
            <a:ext cx="10515600" cy="4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 sz="2400">
                <a:solidFill>
                  <a:schemeClr val="lt1"/>
                </a:solidFill>
              </a:rPr>
              <a:t>The user accesses the AI Expense web app and logs in via email or register for new user.</a:t>
            </a:r>
            <a:endParaRPr sz="24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 sz="2400"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 sz="2400">
                <a:solidFill>
                  <a:schemeClr val="lt1"/>
                </a:solidFill>
              </a:rPr>
              <a:t>Once validated, the Financial Dashboard loads.</a:t>
            </a:r>
            <a:endParaRPr sz="24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 sz="2400"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 sz="2400">
                <a:solidFill>
                  <a:schemeClr val="lt1"/>
                </a:solidFill>
              </a:rPr>
              <a:t>From there, users can click</a:t>
            </a:r>
            <a:r>
              <a:rPr lang="en-US" sz="2400" b="1">
                <a:solidFill>
                  <a:schemeClr val="lt1"/>
                </a:solidFill>
              </a:rPr>
              <a:t> ‘Add Expense’</a:t>
            </a:r>
            <a:r>
              <a:rPr lang="en-US" sz="2400">
                <a:solidFill>
                  <a:schemeClr val="lt1"/>
                </a:solidFill>
              </a:rPr>
              <a:t> to open the form and input new data.</a:t>
            </a:r>
            <a:endParaRPr sz="24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 sz="2400"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 sz="2400">
                <a:solidFill>
                  <a:schemeClr val="lt1"/>
                </a:solidFill>
              </a:rPr>
              <a:t>When saved, the dashboard automatically updates key financial metrics.</a:t>
            </a:r>
            <a:endParaRPr sz="2400"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 sz="2400"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 sz="2400">
                <a:solidFill>
                  <a:schemeClr val="lt1"/>
                </a:solidFill>
              </a:rPr>
              <a:t>Within the History tab, users</a:t>
            </a:r>
            <a:r>
              <a:rPr lang="en-US" sz="2400" b="1">
                <a:solidFill>
                  <a:schemeClr val="lt1"/>
                </a:solidFill>
              </a:rPr>
              <a:t> can filter, search, update, and delete.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 sz="24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type="title"/>
          </p:nvPr>
        </p:nvSpPr>
        <p:spPr>
          <a:xfrm>
            <a:off x="838200" y="365125"/>
            <a:ext cx="1121727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0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5) Process Flow — Web Application(continue)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8" name="Google Shape;158;p10"/>
          <p:cNvSpPr txBox="1"/>
          <p:nvPr>
            <p:ph type="body" idx="1"/>
          </p:nvPr>
        </p:nvSpPr>
        <p:spPr>
          <a:xfrm>
            <a:off x="838200" y="1327785"/>
            <a:ext cx="10515600" cy="552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Navigation options include:</a:t>
            </a:r>
            <a:endParaRPr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Total Expense</a:t>
            </a:r>
            <a:endParaRPr>
              <a:solidFill>
                <a:schemeClr val="lt1"/>
              </a:solidFill>
            </a:endParaRPr>
          </a:p>
          <a:p>
            <a:pPr marL="914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Average Expense</a:t>
            </a:r>
            <a:endParaRPr>
              <a:solidFill>
                <a:schemeClr val="lt1"/>
              </a:solidFill>
            </a:endParaRPr>
          </a:p>
          <a:p>
            <a:pPr marL="914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Top Category</a:t>
            </a:r>
            <a:endParaRPr>
              <a:solidFill>
                <a:schemeClr val="lt1"/>
              </a:solidFill>
            </a:endParaRPr>
          </a:p>
          <a:p>
            <a:pPr marL="914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Recent Expense</a:t>
            </a:r>
            <a:endParaRPr>
              <a:solidFill>
                <a:schemeClr val="lt1"/>
              </a:solidFill>
            </a:endParaRPr>
          </a:p>
          <a:p>
            <a:pPr marL="914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Expense History</a:t>
            </a:r>
            <a:endParaRPr>
              <a:solidFill>
                <a:schemeClr val="lt1"/>
              </a:solidFill>
            </a:endParaRPr>
          </a:p>
          <a:p>
            <a:pPr marL="914400" lvl="1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Logout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838200" y="365125"/>
            <a:ext cx="1121727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6) Key Features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4" name="Google Shape;164;p11"/>
          <p:cNvSpPr txBox="1"/>
          <p:nvPr>
            <p:ph type="body" idx="1"/>
          </p:nvPr>
        </p:nvSpPr>
        <p:spPr>
          <a:xfrm>
            <a:off x="554990" y="1327785"/>
            <a:ext cx="11412220" cy="552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 sz="2300">
                <a:solidFill>
                  <a:schemeClr val="lt1"/>
                </a:solidFill>
              </a:rPr>
              <a:t>Useful Functions Across Platforms</a:t>
            </a:r>
            <a:endParaRPr sz="2300"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300">
                <a:solidFill>
                  <a:schemeClr val="lt1"/>
                </a:solidFill>
              </a:rPr>
              <a:t>Add &amp; Manage Expenses — Quick input form for daily spending.</a:t>
            </a:r>
            <a:endParaRPr sz="2300"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300">
                <a:solidFill>
                  <a:schemeClr val="lt1"/>
                </a:solidFill>
              </a:rPr>
              <a:t>Expense Dashboard (Web) — Visual summaries and categories.</a:t>
            </a:r>
            <a:endParaRPr sz="2300"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300">
                <a:solidFill>
                  <a:schemeClr val="lt1"/>
                </a:solidFill>
              </a:rPr>
              <a:t>Expense List (Mobile) — View and update expenses easily.</a:t>
            </a:r>
            <a:endParaRPr sz="2300"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300">
                <a:solidFill>
                  <a:schemeClr val="lt1"/>
                </a:solidFill>
              </a:rPr>
              <a:t>AI Assistant(Mobile) — ask general questions and create an expenses easily.</a:t>
            </a:r>
            <a:endParaRPr sz="2300">
              <a:solidFill>
                <a:schemeClr val="lt1"/>
              </a:solidFill>
            </a:endParaRPr>
          </a:p>
          <a:p>
            <a:pPr marL="914400" lvl="3" indent="-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300">
                <a:solidFill>
                  <a:schemeClr val="lt1"/>
                </a:solidFill>
              </a:rPr>
              <a:t>Receipt Scanner(Mobile) — scan receipts and create an expenses easily.</a:t>
            </a:r>
            <a:endParaRPr sz="2300"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300">
                <a:solidFill>
                  <a:schemeClr val="lt1"/>
                </a:solidFill>
              </a:rPr>
              <a:t>Profile Management — Update personal details anytime.</a:t>
            </a:r>
            <a:endParaRPr sz="2300">
              <a:solidFill>
                <a:schemeClr val="lt1"/>
              </a:solidFill>
            </a:endParaRPr>
          </a:p>
          <a:p>
            <a:pPr marL="914400" lvl="1" indent="-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300">
                <a:solidFill>
                  <a:schemeClr val="lt1"/>
                </a:solidFill>
              </a:rPr>
              <a:t>Cross-Platform Sync — Data stays consistent between web and mobile.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 txBox="1"/>
          <p:nvPr>
            <p:ph type="title"/>
          </p:nvPr>
        </p:nvSpPr>
        <p:spPr>
          <a:xfrm>
            <a:off x="838200" y="365125"/>
            <a:ext cx="1121727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7) Benefits &amp; Impact</a:t>
            </a:r>
            <a:r>
              <a:rPr lang="en-US" sz="2000" b="1">
                <a:solidFill>
                  <a:schemeClr val="lt1"/>
                </a:solidFill>
              </a:rPr>
              <a:t>(Key Benefits)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70" name="Google Shape;170;p12"/>
          <p:cNvSpPr txBox="1"/>
          <p:nvPr>
            <p:ph type="body" idx="1"/>
          </p:nvPr>
        </p:nvSpPr>
        <p:spPr>
          <a:xfrm>
            <a:off x="838200" y="1825625"/>
            <a:ext cx="10515600" cy="45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>
                <a:solidFill>
                  <a:schemeClr val="lt1"/>
                </a:solidFill>
              </a:rPr>
              <a:t>✅ Save Time : From minutes to seconds. No more manual entry.</a:t>
            </a:r>
            <a:endParaRPr sz="24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>
                <a:solidFill>
                  <a:schemeClr val="lt1"/>
                </a:solidFill>
              </a:rPr>
              <a:t>✅ Perfect Accuracy : AI auto-categorizes everything correctly.</a:t>
            </a:r>
            <a:endParaRPr sz="24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>
                <a:solidFill>
                  <a:schemeClr val="lt1"/>
                </a:solidFill>
              </a:rPr>
              <a:t>✅ Stay on Budget : Get smart alerts before you overspend.</a:t>
            </a:r>
            <a:endParaRPr sz="24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>
                <a:solidFill>
                  <a:schemeClr val="lt1"/>
                </a:solidFill>
              </a:rPr>
              <a:t>✅ Total Control : See your finances clearly and make confident decisions.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838200" y="365125"/>
            <a:ext cx="1121727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7) Benefits &amp; Impact</a:t>
            </a:r>
            <a:r>
              <a:rPr lang="en-US" sz="2000" b="1">
                <a:solidFill>
                  <a:schemeClr val="lt1"/>
                </a:solidFill>
              </a:rPr>
              <a:t>(Key Impact)</a:t>
            </a:r>
            <a:endParaRPr sz="2000" b="1">
              <a:solidFill>
                <a:schemeClr val="lt1"/>
              </a:solidFill>
            </a:endParaRPr>
          </a:p>
        </p:txBody>
      </p:sp>
      <p:graphicFrame>
        <p:nvGraphicFramePr>
          <p:cNvPr id="176" name="Google Shape;176;p13"/>
          <p:cNvGraphicFramePr/>
          <p:nvPr/>
        </p:nvGraphicFramePr>
        <p:xfrm>
          <a:off x="853440" y="1691005"/>
          <a:ext cx="10485100" cy="3000000"/>
        </p:xfrm>
        <a:graphic>
          <a:graphicData uri="http://schemas.openxmlformats.org/drawingml/2006/table">
            <a:tbl>
              <a:tblPr>
                <a:noFill/>
                <a:tableStyleId>{4AEFF64D-A40F-447E-978F-26445DD71905}</a:tableStyleId>
              </a:tblPr>
              <a:tblGrid>
                <a:gridCol w="5242550"/>
                <a:gridCol w="524255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Before SmartSpend</a:t>
                      </a:r>
                      <a:endParaRPr sz="2400" b="0" i="0" u="none" strike="noStrike" cap="none">
                        <a:solidFill>
                          <a:schemeClr val="lt1"/>
                        </a:solidFill>
                        <a:latin typeface="Arial" panose="020B0604020202090204"/>
                        <a:ea typeface="Arial" panose="020B0604020202090204"/>
                        <a:cs typeface="Arial" panose="020B0604020202090204"/>
                        <a:sym typeface="Arial" panose="020B0604020202090204"/>
                      </a:endParaRPr>
                    </a:p>
                  </a:txBody>
                  <a:tcPr marL="0" marR="203525" marT="127325" marB="1273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After SmartSpend</a:t>
                      </a:r>
                      <a:endParaRPr sz="2400" b="0" i="0" u="none" strike="noStrike" cap="none">
                        <a:solidFill>
                          <a:schemeClr val="lt1"/>
                        </a:solidFill>
                        <a:latin typeface="Arial" panose="020B0604020202090204"/>
                        <a:ea typeface="Arial" panose="020B0604020202090204"/>
                        <a:cs typeface="Arial" panose="020B0604020202090204"/>
                        <a:sym typeface="Arial" panose="020B0604020202090204"/>
                      </a:endParaRPr>
                    </a:p>
                  </a:txBody>
                  <a:tcPr marL="203525" marR="203525" marT="127325" marB="1273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A stressful routine task</a:t>
                      </a:r>
                      <a:endParaRPr sz="2400" b="0" i="0" u="none" strike="noStrike" cap="none">
                        <a:solidFill>
                          <a:schemeClr val="lt1"/>
                        </a:solidFill>
                        <a:latin typeface="Arial" panose="020B0604020202090204"/>
                        <a:ea typeface="Arial" panose="020B0604020202090204"/>
                        <a:cs typeface="Arial" panose="020B0604020202090204"/>
                        <a:sym typeface="Arial" panose="020B0604020202090204"/>
                      </a:endParaRPr>
                    </a:p>
                  </a:txBody>
                  <a:tcPr marL="0" marR="203525" marT="127325" marB="1273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An easy habit</a:t>
                      </a:r>
                      <a:endParaRPr sz="2400" b="0" i="0" u="none" strike="noStrike" cap="none">
                        <a:solidFill>
                          <a:schemeClr val="lt1"/>
                        </a:solidFill>
                        <a:latin typeface="Arial" panose="020B0604020202090204"/>
                        <a:ea typeface="Arial" panose="020B0604020202090204"/>
                        <a:cs typeface="Arial" panose="020B0604020202090204"/>
                        <a:sym typeface="Arial" panose="020B0604020202090204"/>
                      </a:endParaRPr>
                    </a:p>
                  </a:txBody>
                  <a:tcPr marL="203525" marR="0" marT="127325" marB="1273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Guessing &amp; confusion</a:t>
                      </a:r>
                      <a:endParaRPr sz="2400" b="0" i="0" u="none" strike="noStrike" cap="none">
                        <a:solidFill>
                          <a:schemeClr val="lt1"/>
                        </a:solidFill>
                        <a:latin typeface="Arial" panose="020B0604020202090204"/>
                        <a:ea typeface="Arial" panose="020B0604020202090204"/>
                        <a:cs typeface="Arial" panose="020B0604020202090204"/>
                        <a:sym typeface="Arial" panose="020B0604020202090204"/>
                      </a:endParaRPr>
                    </a:p>
                  </a:txBody>
                  <a:tcPr marL="0" marR="203525" marT="127325" marB="1273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Confidence &amp; control</a:t>
                      </a:r>
                      <a:endParaRPr sz="2400" b="0" i="0" u="none" strike="noStrike" cap="none">
                        <a:solidFill>
                          <a:schemeClr val="lt1"/>
                        </a:solidFill>
                        <a:latin typeface="Arial" panose="020B0604020202090204"/>
                        <a:ea typeface="Arial" panose="020B0604020202090204"/>
                        <a:cs typeface="Arial" panose="020B0604020202090204"/>
                        <a:sym typeface="Arial" panose="020B0604020202090204"/>
                      </a:endParaRPr>
                    </a:p>
                  </a:txBody>
                  <a:tcPr marL="203525" marR="0" marT="127325" marB="1273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Wondering where money went</a:t>
                      </a:r>
                      <a:endParaRPr sz="2400" b="0" i="0" u="none" strike="noStrike" cap="none">
                        <a:solidFill>
                          <a:schemeClr val="lt1"/>
                        </a:solidFill>
                        <a:latin typeface="Arial" panose="020B0604020202090204"/>
                        <a:ea typeface="Arial" panose="020B0604020202090204"/>
                        <a:cs typeface="Arial" panose="020B0604020202090204"/>
                        <a:sym typeface="Arial" panose="020B0604020202090204"/>
                      </a:endParaRPr>
                    </a:p>
                  </a:txBody>
                  <a:tcPr marL="0" marR="203525" marT="127325" marB="1273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lt1"/>
                          </a:solidFill>
                          <a:latin typeface="Arial" panose="020B0604020202090204"/>
                          <a:ea typeface="Arial" panose="020B0604020202090204"/>
                          <a:cs typeface="Arial" panose="020B0604020202090204"/>
                          <a:sym typeface="Arial" panose="020B0604020202090204"/>
                        </a:rPr>
                        <a:t>Knowing where your money is going</a:t>
                      </a:r>
                      <a:endParaRPr sz="2400" b="0" i="0" u="none" strike="noStrike" cap="none">
                        <a:solidFill>
                          <a:schemeClr val="lt1"/>
                        </a:solidFill>
                        <a:latin typeface="Arial" panose="020B0604020202090204"/>
                        <a:ea typeface="Arial" panose="020B0604020202090204"/>
                        <a:cs typeface="Arial" panose="020B0604020202090204"/>
                        <a:sym typeface="Arial" panose="020B0604020202090204"/>
                      </a:endParaRPr>
                    </a:p>
                  </a:txBody>
                  <a:tcPr marL="203525" marR="0" marT="127325" marB="1273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77" name="Google Shape;177;p13"/>
          <p:cNvSpPr txBox="1"/>
          <p:nvPr/>
        </p:nvSpPr>
        <p:spPr>
          <a:xfrm>
            <a:off x="947420" y="4630420"/>
            <a:ext cx="768794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**We turn financial stress into financial freedom.</a:t>
            </a:r>
            <a:endParaRPr sz="2400" b="0" i="0" u="none" strike="noStrike" cap="none">
              <a:solidFill>
                <a:srgbClr val="FF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/>
          <p:nvPr>
            <p:ph type="title"/>
          </p:nvPr>
        </p:nvSpPr>
        <p:spPr>
          <a:xfrm>
            <a:off x="3424555" y="3103880"/>
            <a:ext cx="534352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5400" b="1">
                <a:solidFill>
                  <a:schemeClr val="lt1"/>
                </a:solidFill>
              </a:rPr>
              <a:t>Mobile UI</a:t>
            </a:r>
            <a:endParaRPr sz="5400" b="1">
              <a:solidFill>
                <a:schemeClr val="lt1"/>
              </a:solidFill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1956435" y="3966845"/>
            <a:ext cx="855345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257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 boot backend(PostgreSQL Database), React Web Application , Mobile(SwiftUI)</a:t>
            </a:r>
            <a:endParaRPr sz="257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1473200"/>
            <a:ext cx="2053590" cy="4454525"/>
          </a:xfrm>
          <a:prstGeom prst="rect">
            <a:avLst/>
          </a:prstGeom>
        </p:spPr>
      </p:pic>
      <p:sp>
        <p:nvSpPr>
          <p:cNvPr id="188" name="Google Shape;188;p15"/>
          <p:cNvSpPr txBox="1"/>
          <p:nvPr>
            <p:ph type="title"/>
          </p:nvPr>
        </p:nvSpPr>
        <p:spPr>
          <a:xfrm>
            <a:off x="357505" y="220345"/>
            <a:ext cx="4766310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5400" b="1">
                <a:solidFill>
                  <a:schemeClr val="lt1"/>
                </a:solidFill>
              </a:rPr>
              <a:t>Mobile UI</a:t>
            </a:r>
            <a:endParaRPr sz="5400" b="1">
              <a:solidFill>
                <a:schemeClr val="lt1"/>
              </a:solidFill>
            </a:endParaRPr>
          </a:p>
        </p:txBody>
      </p:sp>
      <p:pic>
        <p:nvPicPr>
          <p:cNvPr id="189" name="Google Shape;189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13675" y="1472565"/>
            <a:ext cx="2053590" cy="4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 descr="Simulator Screenshot - iPhone 16 - 2025-11-01 at 11.21.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3380" y="1473200"/>
            <a:ext cx="2054225" cy="445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52750" y="1473835"/>
            <a:ext cx="2194560" cy="445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5"/>
          <p:cNvSpPr/>
          <p:nvPr/>
        </p:nvSpPr>
        <p:spPr>
          <a:xfrm>
            <a:off x="655320" y="5243830"/>
            <a:ext cx="1826895" cy="4705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4" name="Google Shape;194;p15"/>
          <p:cNvSpPr/>
          <p:nvPr/>
        </p:nvSpPr>
        <p:spPr>
          <a:xfrm>
            <a:off x="3072130" y="4602480"/>
            <a:ext cx="1978660" cy="4705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5" name="Google Shape;195;p15"/>
          <p:cNvSpPr/>
          <p:nvPr/>
        </p:nvSpPr>
        <p:spPr>
          <a:xfrm>
            <a:off x="5491480" y="2204720"/>
            <a:ext cx="1978660" cy="334073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6" name="Google Shape;196;p15"/>
          <p:cNvSpPr/>
          <p:nvPr/>
        </p:nvSpPr>
        <p:spPr>
          <a:xfrm>
            <a:off x="9283065" y="1772285"/>
            <a:ext cx="584835" cy="20955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/>
          <p:nvPr>
            <p:ph type="title"/>
          </p:nvPr>
        </p:nvSpPr>
        <p:spPr>
          <a:xfrm>
            <a:off x="357505" y="220345"/>
            <a:ext cx="4766310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5400" b="1">
                <a:solidFill>
                  <a:schemeClr val="lt1"/>
                </a:solidFill>
              </a:rPr>
              <a:t>Mobile UI + AI</a:t>
            </a:r>
            <a:endParaRPr sz="5400" b="1">
              <a:solidFill>
                <a:schemeClr val="lt1"/>
              </a:solidFill>
            </a:endParaRPr>
          </a:p>
        </p:txBody>
      </p:sp>
      <p:pic>
        <p:nvPicPr>
          <p:cNvPr id="202" name="Google Shape;202;p16" descr="Simulator Screenshot - iPhone 16 - 2025-11-01 at 08.57.0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82620" y="1329055"/>
            <a:ext cx="2194560" cy="47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 descr="Simulator Screenshot - iPhone 16 - 2025-11-01 at 08.58.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3405" y="1327785"/>
            <a:ext cx="2194560" cy="475914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/>
          <p:cNvSpPr/>
          <p:nvPr/>
        </p:nvSpPr>
        <p:spPr>
          <a:xfrm>
            <a:off x="681355" y="3194050"/>
            <a:ext cx="2086610" cy="206375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3258185" y="2675255"/>
            <a:ext cx="2086610" cy="51943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206" name="Google Shape;206;p16" descr="Simulator Screenshot - iPhone 16 - 2025-11-01 at 10.13.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91835" y="1306830"/>
            <a:ext cx="2204085" cy="478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6" descr="Simulator Screenshot - iPhone 16 - 2025-11-01 at 10.17.3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350885" y="1306830"/>
            <a:ext cx="2203450" cy="478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6"/>
          <p:cNvSpPr/>
          <p:nvPr/>
        </p:nvSpPr>
        <p:spPr>
          <a:xfrm>
            <a:off x="5821045" y="1916430"/>
            <a:ext cx="2080895" cy="243268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09" name="Google Shape;209;p16"/>
          <p:cNvSpPr/>
          <p:nvPr/>
        </p:nvSpPr>
        <p:spPr>
          <a:xfrm>
            <a:off x="9561195" y="1718310"/>
            <a:ext cx="804545" cy="30353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/>
          <p:nvPr>
            <p:ph type="title"/>
          </p:nvPr>
        </p:nvSpPr>
        <p:spPr>
          <a:xfrm>
            <a:off x="3424555" y="3103880"/>
            <a:ext cx="534352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5400" b="1">
                <a:solidFill>
                  <a:schemeClr val="lt1"/>
                </a:solidFill>
              </a:rPr>
              <a:t>Web UI</a:t>
            </a:r>
            <a:endParaRPr sz="5400" b="1">
              <a:solidFill>
                <a:schemeClr val="lt1"/>
              </a:solidFill>
            </a:endParaRPr>
          </a:p>
        </p:txBody>
      </p:sp>
      <p:sp>
        <p:nvSpPr>
          <p:cNvPr id="215" name="Google Shape;215;p17"/>
          <p:cNvSpPr txBox="1"/>
          <p:nvPr/>
        </p:nvSpPr>
        <p:spPr>
          <a:xfrm>
            <a:off x="1956435" y="3966845"/>
            <a:ext cx="855345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257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 boot backend</a:t>
            </a: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(PostgreSQL Database)</a:t>
            </a:r>
            <a:r>
              <a:rPr lang="en-US" sz="257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React Web Application , Mobile</a:t>
            </a: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(SwiftUI)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61595"/>
            <a:ext cx="5309870" cy="103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 b="1">
                <a:solidFill>
                  <a:schemeClr val="lt1"/>
                </a:solidFill>
              </a:rPr>
              <a:t>Content</a:t>
            </a:r>
            <a:endParaRPr sz="4000" b="1">
              <a:solidFill>
                <a:schemeClr val="lt1"/>
              </a:solidFill>
            </a:endParaRPr>
          </a:p>
        </p:txBody>
      </p:sp>
      <p:sp>
        <p:nvSpPr>
          <p:cNvPr id="96" name="Google Shape;96;p2"/>
          <p:cNvSpPr txBox="1"/>
          <p:nvPr>
            <p:ph type="body" idx="1"/>
          </p:nvPr>
        </p:nvSpPr>
        <p:spPr>
          <a:xfrm>
            <a:off x="838200" y="1007239"/>
            <a:ext cx="10515600" cy="5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arenR"/>
            </a:pPr>
            <a:r>
              <a:rPr lang="en-US" sz="2400">
                <a:solidFill>
                  <a:schemeClr val="lt1"/>
                </a:solidFill>
              </a:rPr>
              <a:t>Introduction</a:t>
            </a:r>
            <a:endParaRPr sz="2400">
              <a:solidFill>
                <a:schemeClr val="lt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arenR"/>
            </a:pPr>
            <a:r>
              <a:rPr lang="en-US" sz="2400">
                <a:solidFill>
                  <a:schemeClr val="lt1"/>
                </a:solidFill>
              </a:rPr>
              <a:t>Expense Tracker Mobile App</a:t>
            </a:r>
            <a:endParaRPr sz="2400">
              <a:solidFill>
                <a:schemeClr val="lt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arenR"/>
            </a:pPr>
            <a:r>
              <a:rPr lang="en-US" sz="2400">
                <a:solidFill>
                  <a:schemeClr val="lt1"/>
                </a:solidFill>
              </a:rPr>
              <a:t>Process Flow — Mobile App</a:t>
            </a:r>
            <a:endParaRPr sz="2400">
              <a:solidFill>
                <a:schemeClr val="lt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arenR"/>
            </a:pPr>
            <a:r>
              <a:rPr lang="en-US" sz="2400">
                <a:solidFill>
                  <a:schemeClr val="lt1"/>
                </a:solidFill>
              </a:rPr>
              <a:t>Expense Tracker Web Application</a:t>
            </a:r>
            <a:endParaRPr sz="2400">
              <a:solidFill>
                <a:schemeClr val="lt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arenR"/>
            </a:pPr>
            <a:r>
              <a:rPr lang="en-US" sz="2400">
                <a:solidFill>
                  <a:schemeClr val="lt1"/>
                </a:solidFill>
              </a:rPr>
              <a:t>Process Flow — Web Application</a:t>
            </a:r>
            <a:endParaRPr sz="2400">
              <a:solidFill>
                <a:schemeClr val="lt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arenR"/>
            </a:pPr>
            <a:r>
              <a:rPr lang="en-US" sz="2400">
                <a:solidFill>
                  <a:schemeClr val="lt1"/>
                </a:solidFill>
              </a:rPr>
              <a:t>Key Features</a:t>
            </a:r>
            <a:endParaRPr sz="2400">
              <a:solidFill>
                <a:schemeClr val="lt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arenR"/>
            </a:pPr>
            <a:r>
              <a:rPr lang="en-US" sz="2400">
                <a:solidFill>
                  <a:schemeClr val="lt1"/>
                </a:solidFill>
              </a:rPr>
              <a:t>Benefits &amp; Impact</a:t>
            </a:r>
            <a:endParaRPr sz="2400">
              <a:solidFill>
                <a:schemeClr val="lt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arenR"/>
            </a:pPr>
            <a:r>
              <a:rPr lang="en-US" sz="2400">
                <a:solidFill>
                  <a:schemeClr val="lt1"/>
                </a:solidFill>
              </a:rPr>
              <a:t>Demo</a:t>
            </a:r>
            <a:endParaRPr sz="2400">
              <a:solidFill>
                <a:schemeClr val="lt1"/>
              </a:solidFill>
            </a:endParaRPr>
          </a:p>
          <a:p>
            <a:pPr marL="51435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endParaRPr sz="2400">
              <a:solidFill>
                <a:schemeClr val="lt1"/>
              </a:solidFill>
            </a:endParaRPr>
          </a:p>
          <a:p>
            <a:pPr marL="514350" lvl="0" indent="-3365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endParaRPr sz="2400">
              <a:solidFill>
                <a:schemeClr val="lt1"/>
              </a:solidFill>
            </a:endParaRPr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403225" y="0"/>
            <a:ext cx="534352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5400" b="1">
                <a:solidFill>
                  <a:schemeClr val="lt1"/>
                </a:solidFill>
              </a:rPr>
              <a:t>Web UI</a:t>
            </a:r>
            <a:endParaRPr sz="5400" b="1">
              <a:solidFill>
                <a:schemeClr val="lt1"/>
              </a:solidFill>
            </a:endParaRPr>
          </a:p>
        </p:txBody>
      </p:sp>
      <p:pic>
        <p:nvPicPr>
          <p:cNvPr id="221" name="Google Shape;221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4880" y="1215390"/>
            <a:ext cx="4259580" cy="4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46750" y="1214755"/>
            <a:ext cx="3968115" cy="471233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/>
          <p:nvPr/>
        </p:nvSpPr>
        <p:spPr>
          <a:xfrm>
            <a:off x="1241425" y="4873625"/>
            <a:ext cx="3089275" cy="49720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6096000" y="5021580"/>
            <a:ext cx="3089275" cy="49720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403225" y="0"/>
            <a:ext cx="635381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1000"/>
              <a:buFont typeface="Calibri"/>
              <a:buNone/>
            </a:pPr>
            <a:r>
              <a:rPr lang="en-US" sz="5400" b="1">
                <a:solidFill>
                  <a:schemeClr val="lt1"/>
                </a:solidFill>
              </a:rPr>
              <a:t>Web UI + Dashboard</a:t>
            </a:r>
            <a:endParaRPr sz="5400" b="1">
              <a:solidFill>
                <a:schemeClr val="lt1"/>
              </a:solidFill>
            </a:endParaRPr>
          </a:p>
        </p:txBody>
      </p:sp>
      <p:pic>
        <p:nvPicPr>
          <p:cNvPr id="230" name="Google Shape;230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2450" y="1036955"/>
            <a:ext cx="9819640" cy="555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>
            <p:ph type="title"/>
          </p:nvPr>
        </p:nvSpPr>
        <p:spPr>
          <a:xfrm>
            <a:off x="403225" y="0"/>
            <a:ext cx="534352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1000"/>
              <a:buFont typeface="Calibri"/>
              <a:buNone/>
            </a:pPr>
            <a:r>
              <a:rPr lang="en-US" sz="5400" b="1">
                <a:solidFill>
                  <a:schemeClr val="lt1"/>
                </a:solidFill>
              </a:rPr>
              <a:t>Web UI + History</a:t>
            </a:r>
            <a:endParaRPr sz="5400" b="1">
              <a:solidFill>
                <a:schemeClr val="lt1"/>
              </a:solidFill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16585" y="1071880"/>
            <a:ext cx="10293350" cy="55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>
            <p:ph type="title"/>
          </p:nvPr>
        </p:nvSpPr>
        <p:spPr>
          <a:xfrm>
            <a:off x="403225" y="0"/>
            <a:ext cx="9592945" cy="9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 b="1">
                <a:solidFill>
                  <a:schemeClr val="lt1"/>
                </a:solidFill>
              </a:rPr>
              <a:t>Spring Boot Back-End(PostgreSQL)</a:t>
            </a:r>
            <a:endParaRPr sz="4000" b="1">
              <a:solidFill>
                <a:schemeClr val="lt1"/>
              </a:solidFill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3225" y="1033780"/>
            <a:ext cx="10558780" cy="564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3424555" y="3103880"/>
            <a:ext cx="534352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5400" b="1">
                <a:solidFill>
                  <a:schemeClr val="lt1"/>
                </a:solidFill>
              </a:rPr>
              <a:t>Demo</a:t>
            </a:r>
            <a:endParaRPr sz="5400" b="1">
              <a:solidFill>
                <a:schemeClr val="lt1"/>
              </a:solidFill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1956435" y="3966845"/>
            <a:ext cx="855345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257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 boot backend</a:t>
            </a: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(PostgreSQL Database)</a:t>
            </a:r>
            <a:r>
              <a:rPr lang="en-US" sz="257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React Web Application , Mobile</a:t>
            </a: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(SwiftUI)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type="title"/>
          </p:nvPr>
        </p:nvSpPr>
        <p:spPr>
          <a:xfrm>
            <a:off x="673735" y="2333625"/>
            <a:ext cx="10515600" cy="280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Calibri"/>
              <a:buNone/>
            </a:pPr>
            <a:r>
              <a:rPr lang="en-US" sz="9600" b="1">
                <a:solidFill>
                  <a:schemeClr val="lt1"/>
                </a:solidFill>
              </a:rPr>
              <a:t>Thank you!</a:t>
            </a:r>
            <a:endParaRPr sz="9600" b="1">
              <a:solidFill>
                <a:schemeClr val="lt1"/>
              </a:solidFill>
            </a:endParaRPr>
          </a:p>
        </p:txBody>
      </p:sp>
      <p:sp>
        <p:nvSpPr>
          <p:cNvPr id="2" name="Google Shape;253;p23"/>
          <p:cNvSpPr txBox="1"/>
          <p:nvPr/>
        </p:nvSpPr>
        <p:spPr>
          <a:xfrm>
            <a:off x="1152525" y="622300"/>
            <a:ext cx="3899535" cy="20440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Calibri"/>
              <a:buNone/>
            </a:pPr>
            <a:r>
              <a:rPr lang="en-US" sz="9600" b="1" i="1">
                <a:solidFill>
                  <a:srgbClr val="FF0000"/>
                </a:solidFill>
                <a:latin typeface="+mj-lt"/>
                <a:cs typeface="+mj-lt"/>
              </a:rPr>
              <a:t>Q&amp;A?</a:t>
            </a:r>
            <a:endParaRPr lang="en-US" sz="9600" b="1" i="1">
              <a:solidFill>
                <a:srgbClr val="FF0000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79055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1) Introduction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2" name="Google Shape;102;p3"/>
          <p:cNvSpPr txBox="1"/>
          <p:nvPr>
            <p:ph type="body" idx="1"/>
          </p:nvPr>
        </p:nvSpPr>
        <p:spPr>
          <a:xfrm>
            <a:off x="838200" y="1691005"/>
            <a:ext cx="5967095" cy="450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Managing daily expenses is tough. That's why we built the AI Expense Tracker—a mobile and web app that uses AI to help you easily record, track, and analyze your spending.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1"/>
          <a:srcRect l="24301" r="22311"/>
          <a:stretch>
            <a:fillRect/>
          </a:stretch>
        </p:blipFill>
        <p:spPr>
          <a:xfrm>
            <a:off x="7157720" y="1852930"/>
            <a:ext cx="4583430" cy="4177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1"/>
          <a:srcRect l="6400" t="6473" r="6378" b="10344"/>
          <a:stretch>
            <a:fillRect/>
          </a:stretch>
        </p:blipFill>
        <p:spPr>
          <a:xfrm>
            <a:off x="7120255" y="1243330"/>
            <a:ext cx="4993640" cy="4202430"/>
          </a:xfrm>
          <a:prstGeom prst="rect">
            <a:avLst/>
          </a:prstGeom>
        </p:spPr>
      </p:pic>
      <p:sp>
        <p:nvSpPr>
          <p:cNvPr id="108" name="Google Shape;108;p4"/>
          <p:cNvSpPr txBox="1"/>
          <p:nvPr>
            <p:ph type="title"/>
          </p:nvPr>
        </p:nvSpPr>
        <p:spPr>
          <a:xfrm>
            <a:off x="838200" y="227965"/>
            <a:ext cx="10790555" cy="131262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80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Say Hello to Financial Freedom</a:t>
            </a:r>
            <a:endParaRPr sz="4800" b="1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230" name="Google Shape;230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68845" y="1443355"/>
            <a:ext cx="4691380" cy="26555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/>
          <p:cNvGrpSpPr/>
          <p:nvPr/>
        </p:nvGrpSpPr>
        <p:grpSpPr>
          <a:xfrm>
            <a:off x="838200" y="1378585"/>
            <a:ext cx="2216150" cy="2703830"/>
            <a:chOff x="1320" y="2229"/>
            <a:chExt cx="3490" cy="4258"/>
          </a:xfrm>
        </p:grpSpPr>
        <p:grpSp>
          <p:nvGrpSpPr>
            <p:cNvPr id="20" name="Group 19"/>
            <p:cNvGrpSpPr/>
            <p:nvPr/>
          </p:nvGrpSpPr>
          <p:grpSpPr>
            <a:xfrm>
              <a:off x="1320" y="2229"/>
              <a:ext cx="3490" cy="4258"/>
              <a:chOff x="1320" y="2229"/>
              <a:chExt cx="3490" cy="4258"/>
            </a:xfrm>
          </p:grpSpPr>
          <p:pic>
            <p:nvPicPr>
              <p:cNvPr id="1" name="Picture 0"/>
              <p:cNvPicPr/>
              <p:nvPr/>
            </p:nvPicPr>
            <p:blipFill>
              <a:blip r:embed="rId3"/>
              <a:srcRect l="14833" t="6852" r="14648" b="7120"/>
              <a:stretch>
                <a:fillRect/>
              </a:stretch>
            </p:blipFill>
            <p:spPr>
              <a:xfrm>
                <a:off x="1320" y="2229"/>
                <a:ext cx="3490" cy="425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1">
                    <a:lumMod val="95000"/>
                    <a:lumOff val="5000"/>
                    <a:tint val="45000"/>
                    <a:satMod val="400000"/>
                  </a:schemeClr>
                </a:duotone>
                <a:lum bright="42000" contrast="100000"/>
              </a:blip>
              <a:stretch>
                <a:fillRect/>
              </a:stretch>
            </p:blipFill>
            <p:spPr>
              <a:xfrm>
                <a:off x="2796" y="2327"/>
                <a:ext cx="1891" cy="4048"/>
              </a:xfrm>
              <a:prstGeom prst="round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321" y="3922"/>
              <a:ext cx="824" cy="824"/>
            </a:xfrm>
            <a:prstGeom prst="ellipse">
              <a:avLst/>
            </a:prstGeom>
          </p:spPr>
        </p:pic>
        <p:sp>
          <p:nvSpPr>
            <p:cNvPr id="2" name="Text Box 1"/>
            <p:cNvSpPr txBox="1"/>
            <p:nvPr/>
          </p:nvSpPr>
          <p:spPr>
            <a:xfrm>
              <a:off x="2977" y="4752"/>
              <a:ext cx="1545" cy="46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00" b="1" i="0">
                  <a:solidFill>
                    <a:schemeClr val="tx1"/>
                  </a:solidFill>
                  <a:effectLst/>
                  <a:latin typeface="Arial" panose="020B0604020202090204"/>
                  <a:ea typeface="Arial" panose="020B0604020202090204"/>
                </a:rPr>
                <a:t>AI Expense Tracker — Smart Financial Management</a:t>
              </a:r>
              <a:endParaRPr lang="en-US" altLang="zh-CN" sz="500" b="1" i="0">
                <a:solidFill>
                  <a:schemeClr val="tx1"/>
                </a:solidFill>
                <a:effectLst/>
                <a:latin typeface="Arial" panose="020B0604020202090204"/>
                <a:ea typeface="Arial" panose="020B0604020202090204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1860" y="4119245"/>
            <a:ext cx="1306830" cy="2686050"/>
            <a:chOff x="1273" y="6487"/>
            <a:chExt cx="2058" cy="4230"/>
          </a:xfrm>
        </p:grpSpPr>
        <p:pic>
          <p:nvPicPr>
            <p:cNvPr id="11" name="Picture 10"/>
            <p:cNvPicPr/>
            <p:nvPr/>
          </p:nvPicPr>
          <p:blipFill>
            <a:blip r:embed="rId3"/>
            <a:srcRect l="43768" t="7398" r="14648" b="7120"/>
            <a:stretch>
              <a:fillRect/>
            </a:stretch>
          </p:blipFill>
          <p:spPr>
            <a:xfrm>
              <a:off x="1273" y="6487"/>
              <a:ext cx="2058" cy="4231"/>
            </a:xfrm>
            <a:prstGeom prst="roundRect">
              <a:avLst/>
            </a:prstGeom>
          </p:spPr>
        </p:pic>
        <p:pic>
          <p:nvPicPr>
            <p:cNvPr id="203" name="Google Shape;203;p16" descr="Simulator Screenshot - iPhone 16 - 2025-11-01 at 08.58.37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329" y="6533"/>
              <a:ext cx="1863" cy="4076"/>
            </a:xfrm>
            <a:prstGeom prst="roundRect">
              <a:avLst/>
            </a:prstGeom>
            <a:noFill/>
            <a:ln>
              <a:noFill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2292350" y="4149090"/>
            <a:ext cx="1306830" cy="2686050"/>
            <a:chOff x="3817" y="6534"/>
            <a:chExt cx="2058" cy="4230"/>
          </a:xfrm>
        </p:grpSpPr>
        <p:pic>
          <p:nvPicPr>
            <p:cNvPr id="13" name="Picture 12"/>
            <p:cNvPicPr/>
            <p:nvPr/>
          </p:nvPicPr>
          <p:blipFill>
            <a:blip r:embed="rId3"/>
            <a:srcRect l="43768" t="7398" r="14648" b="7120"/>
            <a:stretch>
              <a:fillRect/>
            </a:stretch>
          </p:blipFill>
          <p:spPr>
            <a:xfrm>
              <a:off x="3817" y="6534"/>
              <a:ext cx="2058" cy="4231"/>
            </a:xfrm>
            <a:prstGeom prst="roundRect">
              <a:avLst/>
            </a:prstGeom>
          </p:spPr>
        </p:pic>
        <p:pic>
          <p:nvPicPr>
            <p:cNvPr id="202" name="Google Shape;202;p16" descr="Simulator Screenshot - iPhone 16 - 2025-11-01 at 08.57.03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3862" y="6615"/>
              <a:ext cx="1895" cy="4076"/>
            </a:xfrm>
            <a:prstGeom prst="round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3649980" y="4142105"/>
            <a:ext cx="1306830" cy="2686050"/>
            <a:chOff x="6198" y="6487"/>
            <a:chExt cx="2058" cy="4230"/>
          </a:xfrm>
        </p:grpSpPr>
        <p:pic>
          <p:nvPicPr>
            <p:cNvPr id="14" name="Picture 13"/>
            <p:cNvPicPr/>
            <p:nvPr/>
          </p:nvPicPr>
          <p:blipFill>
            <a:blip r:embed="rId3"/>
            <a:srcRect l="43768" t="7398" r="14648" b="7120"/>
            <a:stretch>
              <a:fillRect/>
            </a:stretch>
          </p:blipFill>
          <p:spPr>
            <a:xfrm>
              <a:off x="6198" y="6487"/>
              <a:ext cx="2058" cy="4231"/>
            </a:xfrm>
            <a:prstGeom prst="roundRect">
              <a:avLst/>
            </a:prstGeom>
          </p:spPr>
        </p:pic>
        <p:pic>
          <p:nvPicPr>
            <p:cNvPr id="206" name="Google Shape;206;p16" descr="Simulator Screenshot - iPhone 16 - 2025-11-01 at 10.13.19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242" y="6535"/>
              <a:ext cx="1914" cy="4074"/>
            </a:xfrm>
            <a:prstGeom prst="roundRect">
              <a:avLst/>
            </a:prstGeom>
            <a:noFill/>
            <a:ln>
              <a:noFill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5029200" y="4145280"/>
            <a:ext cx="1306830" cy="2686050"/>
            <a:chOff x="8579" y="6571"/>
            <a:chExt cx="2058" cy="4230"/>
          </a:xfrm>
        </p:grpSpPr>
        <p:pic>
          <p:nvPicPr>
            <p:cNvPr id="15" name="Picture 14"/>
            <p:cNvPicPr/>
            <p:nvPr/>
          </p:nvPicPr>
          <p:blipFill>
            <a:blip r:embed="rId3"/>
            <a:srcRect l="43768" t="7398" r="14648" b="7120"/>
            <a:stretch>
              <a:fillRect/>
            </a:stretch>
          </p:blipFill>
          <p:spPr>
            <a:xfrm>
              <a:off x="8579" y="6571"/>
              <a:ext cx="2058" cy="4231"/>
            </a:xfrm>
            <a:prstGeom prst="roundRect">
              <a:avLst/>
            </a:prstGeom>
          </p:spPr>
        </p:pic>
        <p:pic>
          <p:nvPicPr>
            <p:cNvPr id="207" name="Google Shape;207;p16" descr="Simulator Screenshot - iPhone 16 - 2025-11-01 at 10.17.35"/>
            <p:cNvPicPr preferRelativeResize="0"/>
            <p:nvPr/>
          </p:nvPicPr>
          <p:blipFill rotWithShape="1">
            <a:blip r:embed="rId9"/>
            <a:srcRect r="1613" b="-447"/>
            <a:stretch>
              <a:fillRect/>
            </a:stretch>
          </p:blipFill>
          <p:spPr>
            <a:xfrm>
              <a:off x="8624" y="6634"/>
              <a:ext cx="1891" cy="4076"/>
            </a:xfrm>
            <a:prstGeom prst="roundRect">
              <a:avLst/>
            </a:prstGeom>
            <a:noFill/>
            <a:ln>
              <a:noFill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3287395" y="1412875"/>
            <a:ext cx="1306830" cy="2686685"/>
            <a:chOff x="5177" y="2225"/>
            <a:chExt cx="2058" cy="4231"/>
          </a:xfrm>
        </p:grpSpPr>
        <p:pic>
          <p:nvPicPr>
            <p:cNvPr id="12" name="Picture 11"/>
            <p:cNvPicPr/>
            <p:nvPr/>
          </p:nvPicPr>
          <p:blipFill>
            <a:blip r:embed="rId3"/>
            <a:srcRect l="43768" t="7398" r="14648" b="7120"/>
            <a:stretch>
              <a:fillRect/>
            </a:stretch>
          </p:blipFill>
          <p:spPr>
            <a:xfrm>
              <a:off x="5177" y="2225"/>
              <a:ext cx="2058" cy="4231"/>
            </a:xfrm>
            <a:prstGeom prst="round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rcRect l="-1340" t="25"/>
            <a:stretch>
              <a:fillRect/>
            </a:stretch>
          </p:blipFill>
          <p:spPr>
            <a:xfrm>
              <a:off x="5217" y="2307"/>
              <a:ext cx="1891" cy="4048"/>
            </a:xfrm>
            <a:prstGeom prst="round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747895" y="1412875"/>
            <a:ext cx="1306830" cy="2686050"/>
            <a:chOff x="7672" y="2225"/>
            <a:chExt cx="2058" cy="4230"/>
          </a:xfrm>
        </p:grpSpPr>
        <p:pic>
          <p:nvPicPr>
            <p:cNvPr id="16" name="Picture 15"/>
            <p:cNvPicPr/>
            <p:nvPr/>
          </p:nvPicPr>
          <p:blipFill>
            <a:blip r:embed="rId3"/>
            <a:srcRect l="43768" t="7398" r="14648" b="7120"/>
            <a:stretch>
              <a:fillRect/>
            </a:stretch>
          </p:blipFill>
          <p:spPr>
            <a:xfrm>
              <a:off x="7672" y="2225"/>
              <a:ext cx="2058" cy="4231"/>
            </a:xfrm>
            <a:prstGeom prst="roundRect">
              <a:avLst/>
            </a:prstGeom>
          </p:spPr>
        </p:pic>
        <p:pic>
          <p:nvPicPr>
            <p:cNvPr id="192" name="Google Shape;192;p15"/>
            <p:cNvPicPr preferRelativeResize="0"/>
            <p:nvPr/>
          </p:nvPicPr>
          <p:blipFill rotWithShape="1">
            <a:blip r:embed="rId11"/>
            <a:srcRect t="791" r="735"/>
            <a:stretch>
              <a:fillRect/>
            </a:stretch>
          </p:blipFill>
          <p:spPr>
            <a:xfrm>
              <a:off x="7737" y="2297"/>
              <a:ext cx="1891" cy="4048"/>
            </a:xfrm>
            <a:prstGeom prst="roundRect">
              <a:avLst/>
            </a:prstGeom>
            <a:noFill/>
            <a:ln>
              <a:noFill/>
            </a:ln>
          </p:spPr>
        </p:pic>
      </p:grpSp>
      <p:sp>
        <p:nvSpPr>
          <p:cNvPr id="29" name="Text Box 28"/>
          <p:cNvSpPr txBox="1"/>
          <p:nvPr/>
        </p:nvSpPr>
        <p:spPr>
          <a:xfrm>
            <a:off x="8759825" y="5727700"/>
            <a:ext cx="3200400" cy="583565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rgbClr val="FFFFFF"/>
                </a:solidFill>
                <a:latin typeface="Arial" panose="020B0604020202090204"/>
                <a:ea typeface="Arial" panose="020B0604020202090204"/>
              </a:rPr>
              <a:t>AI Expense Tracker — Smart Financial Management</a:t>
            </a:r>
            <a:endParaRPr lang="en-US" altLang="zh-CN" sz="1600" b="1" i="0">
              <a:solidFill>
                <a:srgbClr val="FFFFFF"/>
              </a:solidFill>
              <a:latin typeface="Arial" panose="020B0604020202090204"/>
              <a:ea typeface="Arial" panose="020B0604020202090204"/>
            </a:endParaRPr>
          </a:p>
        </p:txBody>
      </p:sp>
      <p:pic>
        <p:nvPicPr>
          <p:cNvPr id="30" name="Picture 29"/>
          <p:cNvPicPr/>
          <p:nvPr/>
        </p:nvPicPr>
        <p:blipFill>
          <a:blip r:embed="rId5"/>
          <a:stretch>
            <a:fillRect/>
          </a:stretch>
        </p:blipFill>
        <p:spPr>
          <a:xfrm>
            <a:off x="7174865" y="5287010"/>
            <a:ext cx="1385570" cy="138557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838200" y="365125"/>
            <a:ext cx="1079055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2) </a:t>
            </a:r>
            <a:r>
              <a:rPr lang="en-US">
                <a:solidFill>
                  <a:schemeClr val="lt1"/>
                </a:solidFill>
              </a:rPr>
              <a:t>Expense Tracker Mobile App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6" name="Google Shape;116;p5"/>
          <p:cNvSpPr txBox="1"/>
          <p:nvPr>
            <p:ph type="body" idx="1"/>
          </p:nvPr>
        </p:nvSpPr>
        <p:spPr>
          <a:xfrm>
            <a:off x="838200" y="1691005"/>
            <a:ext cx="8953500" cy="4065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On mobile, users can quickly launch the AI Expense app and log in with their email. Once logged in, </a:t>
            </a:r>
            <a:r>
              <a:rPr lang="en-US" b="1">
                <a:solidFill>
                  <a:schemeClr val="lt1"/>
                </a:solidFill>
              </a:rPr>
              <a:t>the main screen displays a summary of expenses. From there, users can add new expenses and view their expense history.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838200" y="365125"/>
            <a:ext cx="1079055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3) Process Flow — Mobile App</a:t>
            </a:r>
            <a:r>
              <a:rPr lang="en-US" sz="2400" b="1">
                <a:solidFill>
                  <a:schemeClr val="lt1"/>
                </a:solidFill>
              </a:rPr>
              <a:t>(Normal </a:t>
            </a:r>
            <a:r>
              <a:rPr lang="en-US" sz="2400" b="1">
                <a:solidFill>
                  <a:schemeClr val="lt1"/>
                </a:solidFill>
              </a:rPr>
              <a:t>diagram</a:t>
            </a:r>
            <a:r>
              <a:rPr lang="en-US" sz="2400" b="1">
                <a:solidFill>
                  <a:schemeClr val="lt1"/>
                </a:solidFill>
              </a:rPr>
              <a:t>)</a:t>
            </a:r>
            <a:endParaRPr sz="2400" b="1">
              <a:solidFill>
                <a:schemeClr val="lt1"/>
              </a:solidFill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13775" y="1543050"/>
            <a:ext cx="10651775" cy="491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019858a83_0_0"/>
          <p:cNvSpPr txBox="1"/>
          <p:nvPr>
            <p:ph type="title"/>
          </p:nvPr>
        </p:nvSpPr>
        <p:spPr>
          <a:xfrm>
            <a:off x="838200" y="365125"/>
            <a:ext cx="107907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3) Process Flow — Mobile App</a:t>
            </a:r>
            <a:r>
              <a:rPr lang="en-US" sz="2400" b="1">
                <a:solidFill>
                  <a:schemeClr val="lt1"/>
                </a:solidFill>
              </a:rPr>
              <a:t>(Normal detail)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128" name="Google Shape;128;g3a019858a83_0_0"/>
          <p:cNvSpPr txBox="1"/>
          <p:nvPr>
            <p:ph type="body" idx="1"/>
          </p:nvPr>
        </p:nvSpPr>
        <p:spPr>
          <a:xfrm>
            <a:off x="838200" y="1691005"/>
            <a:ext cx="10515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The user opens the app.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Login using email and password.</a:t>
            </a:r>
            <a:endParaRPr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Once validated, they land on the Expense Tracker Main  Screen.</a:t>
            </a:r>
            <a:endParaRPr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They can tap</a:t>
            </a:r>
            <a:r>
              <a:rPr lang="en-US" b="1">
                <a:solidFill>
                  <a:schemeClr val="lt1"/>
                </a:solidFill>
              </a:rPr>
              <a:t> ‘Add Expense’</a:t>
            </a:r>
            <a:r>
              <a:rPr lang="en-US">
                <a:solidFill>
                  <a:schemeClr val="lt1"/>
                </a:solidFill>
              </a:rPr>
              <a:t> to open the form.</a:t>
            </a:r>
            <a:endParaRPr>
              <a:solidFill>
                <a:schemeClr val="lt1"/>
              </a:solidFill>
            </a:endParaRPr>
          </a:p>
          <a:p>
            <a:pPr marL="4572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After saving, the data automatically updates in the list view.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838200" y="365125"/>
            <a:ext cx="1079055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3) Process Flow — Mobile App</a:t>
            </a:r>
            <a:r>
              <a:rPr lang="en-US" sz="2400" b="1">
                <a:solidFill>
                  <a:schemeClr val="lt1"/>
                </a:solidFill>
              </a:rPr>
              <a:t>(AI Detail)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134" name="Google Shape;134;p7"/>
          <p:cNvSpPr txBox="1"/>
          <p:nvPr>
            <p:ph type="body" idx="1"/>
          </p:nvPr>
        </p:nvSpPr>
        <p:spPr>
          <a:xfrm>
            <a:off x="838200" y="1565275"/>
            <a:ext cx="10515600" cy="516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 b="1">
                <a:solidFill>
                  <a:schemeClr val="lt1"/>
                </a:solidFill>
              </a:rPr>
              <a:t>Moreover</a:t>
            </a:r>
            <a:r>
              <a:rPr lang="en-US" b="1">
                <a:solidFill>
                  <a:schemeClr val="lt1"/>
                </a:solidFill>
              </a:rPr>
              <a:t>, </a:t>
            </a:r>
            <a:r>
              <a:rPr lang="en-US">
                <a:solidFill>
                  <a:schemeClr val="lt1"/>
                </a:solidFill>
              </a:rPr>
              <a:t>they can tap ‘AI Assistant’ to open the form.</a:t>
            </a:r>
            <a:endParaRPr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They can </a:t>
            </a:r>
            <a:r>
              <a:rPr lang="en-US" b="1">
                <a:solidFill>
                  <a:schemeClr val="lt1"/>
                </a:solidFill>
              </a:rPr>
              <a:t>ask general questions or create an expense</a:t>
            </a:r>
            <a:r>
              <a:rPr lang="en-US">
                <a:solidFill>
                  <a:schemeClr val="lt1"/>
                </a:solidFill>
              </a:rPr>
              <a:t> after confirmation, the data automatically updates in the list view.</a:t>
            </a:r>
            <a:endParaRPr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 b="1">
                <a:solidFill>
                  <a:schemeClr val="lt1"/>
                </a:solidFill>
              </a:rPr>
              <a:t>On the other hand, </a:t>
            </a:r>
            <a:r>
              <a:rPr lang="en-US">
                <a:solidFill>
                  <a:schemeClr val="lt1"/>
                </a:solidFill>
              </a:rPr>
              <a:t>they can tap </a:t>
            </a:r>
            <a:r>
              <a:rPr lang="en-US" b="1">
                <a:solidFill>
                  <a:schemeClr val="lt1"/>
                </a:solidFill>
              </a:rPr>
              <a:t>‘Receipt Scanner’</a:t>
            </a:r>
            <a:r>
              <a:rPr lang="en-US">
                <a:solidFill>
                  <a:schemeClr val="lt1"/>
                </a:solidFill>
              </a:rPr>
              <a:t> to open the form.</a:t>
            </a:r>
            <a:endParaRPr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They can scan the receipt to </a:t>
            </a:r>
            <a:r>
              <a:rPr lang="en-US" b="1">
                <a:solidFill>
                  <a:schemeClr val="lt1"/>
                </a:solidFill>
              </a:rPr>
              <a:t>create an expense</a:t>
            </a:r>
            <a:r>
              <a:rPr lang="en-US">
                <a:solidFill>
                  <a:schemeClr val="lt1"/>
                </a:solidFill>
              </a:rPr>
              <a:t> after confirmation, the data automatically updates in the list view.</a:t>
            </a:r>
            <a:endParaRPr>
              <a:solidFill>
                <a:schemeClr val="lt1"/>
              </a:solidFill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Users can also manage their profile and log out anytime.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rgbClr val="0E2557"/>
            </a:gs>
          </a:gsLst>
          <a:lin ang="0" scaled="0"/>
        </a:grad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838200" y="365125"/>
            <a:ext cx="1079055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</a:rPr>
              <a:t>4) Expense Tracker Web Application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0" name="Google Shape;140;p8"/>
          <p:cNvSpPr txBox="1"/>
          <p:nvPr>
            <p:ph type="body" idx="1"/>
          </p:nvPr>
        </p:nvSpPr>
        <p:spPr>
          <a:xfrm>
            <a:off x="838200" y="1691005"/>
            <a:ext cx="10515600" cy="4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90204"/>
              <a:buChar char="•"/>
            </a:pPr>
            <a:r>
              <a:rPr lang="en-US">
                <a:solidFill>
                  <a:schemeClr val="lt1"/>
                </a:solidFill>
              </a:rPr>
              <a:t>The web app version focuses on giving users a clear financial overview through a dashboard — perfect for reviewing spending habits and analyzing financial patterns.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3775</Words>
  <Application>WPS Writer</Application>
  <PresentationFormat/>
  <Paragraphs>159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Arial</vt:lpstr>
      <vt:lpstr>Calibri</vt:lpstr>
      <vt:lpstr>Helvetica Neue</vt:lpstr>
      <vt:lpstr>Quattrocento Sans</vt:lpstr>
      <vt:lpstr>Microsoft YaHei</vt:lpstr>
      <vt:lpstr>汉仪旗黑</vt:lpstr>
      <vt:lpstr>Arial Unicode MS</vt:lpstr>
      <vt:lpstr>宋体-简</vt:lpstr>
      <vt:lpstr>Office Theme</vt:lpstr>
      <vt:lpstr>          AI Expense Tracker — Smart Financial Management</vt:lpstr>
      <vt:lpstr>Content</vt:lpstr>
      <vt:lpstr>1) Introduction</vt:lpstr>
      <vt:lpstr>Say Hello to Financial Freedom</vt:lpstr>
      <vt:lpstr>2) Expense Tracker Mobile App</vt:lpstr>
      <vt:lpstr>3) Process Flow — Mobile App(Normal diagram)</vt:lpstr>
      <vt:lpstr>3) Process Flow — Mobile App(Normal detail)</vt:lpstr>
      <vt:lpstr>3) Process Flow — Mobile App(AI Detail)</vt:lpstr>
      <vt:lpstr>4) Expense Tracker Web Application</vt:lpstr>
      <vt:lpstr>5) Process Flow — Web Application(diagram)</vt:lpstr>
      <vt:lpstr>5) Process Flow — Web Application</vt:lpstr>
      <vt:lpstr>5) Process Flow — Web Application(continue)</vt:lpstr>
      <vt:lpstr>6) Key Features</vt:lpstr>
      <vt:lpstr>7) Benefits &amp; Impact(Key Benefits)</vt:lpstr>
      <vt:lpstr>7) Benefits &amp; Impact(Key Impact)</vt:lpstr>
      <vt:lpstr>Mobile UI</vt:lpstr>
      <vt:lpstr>Mobile UI</vt:lpstr>
      <vt:lpstr>Mobile UI + AI</vt:lpstr>
      <vt:lpstr>Web UI</vt:lpstr>
      <vt:lpstr>Web UI</vt:lpstr>
      <vt:lpstr>Web UI + Dashboard</vt:lpstr>
      <vt:lpstr>Web UI + History</vt:lpstr>
      <vt:lpstr>Spring Boot Back-End(PostgreSQL)</vt:lpstr>
      <vt:lpstr>Demo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AI Expense Tracker — Smart Financial Management</dc:title>
  <dc:creator>sothea007</dc:creator>
  <cp:lastModifiedBy>nem path</cp:lastModifiedBy>
  <cp:revision>13</cp:revision>
  <dcterms:created xsi:type="dcterms:W3CDTF">2025-11-08T01:54:40Z</dcterms:created>
  <dcterms:modified xsi:type="dcterms:W3CDTF">2025-11-08T01:54:40Z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38E38800404A77083295FB68FC897A9F_43</vt:lpwstr>
  </property>
  <property fmtid="{D5CDD505-2E9C-101B-9397-08002B2CF9AE}" pid="3" name="KSOProductBuildVer">
    <vt:lpwstr>1033-12.1.23150.23150</vt:lpwstr>
  </property>
</Properties>
</file>